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4" r:id="rId10"/>
    <p:sldId id="275" r:id="rId11"/>
    <p:sldId id="267" r:id="rId12"/>
    <p:sldId id="268" r:id="rId13"/>
    <p:sldId id="276" r:id="rId14"/>
    <p:sldId id="277" r:id="rId15"/>
    <p:sldId id="278" r:id="rId16"/>
    <p:sldId id="279" r:id="rId17"/>
    <p:sldId id="272" r:id="rId18"/>
    <p:sldId id="274" r:id="rId19"/>
    <p:sldId id="273" r:id="rId20"/>
    <p:sldId id="26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2B22-4FC7-4298-B668-AFA27B7EE8A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51E0-8254-4234-9AB9-08DB2324F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2B22-4FC7-4298-B668-AFA27B7EE8A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51E0-8254-4234-9AB9-08DB2324F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2B22-4FC7-4298-B668-AFA27B7EE8A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51E0-8254-4234-9AB9-08DB2324F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2B22-4FC7-4298-B668-AFA27B7EE8A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51E0-8254-4234-9AB9-08DB2324F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2B22-4FC7-4298-B668-AFA27B7EE8A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51E0-8254-4234-9AB9-08DB2324F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2B22-4FC7-4298-B668-AFA27B7EE8A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51E0-8254-4234-9AB9-08DB2324F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2B22-4FC7-4298-B668-AFA27B7EE8A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51E0-8254-4234-9AB9-08DB2324F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2B22-4FC7-4298-B668-AFA27B7EE8A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51E0-8254-4234-9AB9-08DB2324F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2B22-4FC7-4298-B668-AFA27B7EE8A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51E0-8254-4234-9AB9-08DB2324F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2B22-4FC7-4298-B668-AFA27B7EE8A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51E0-8254-4234-9AB9-08DB2324F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2B22-4FC7-4298-B668-AFA27B7EE8A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51E0-8254-4234-9AB9-08DB2324F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52B22-4FC7-4298-B668-AFA27B7EE8A2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751E0-8254-4234-9AB9-08DB2324F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STRUCTURE OF ATOM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SUB ATOMIC PARTICLES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 Broglie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the photon has momentum as well as</a:t>
            </a:r>
          </a:p>
          <a:p>
            <a:r>
              <a:rPr lang="en-US" dirty="0" smtClean="0"/>
              <a:t>wavelength, electrons should also have</a:t>
            </a:r>
          </a:p>
          <a:p>
            <a:r>
              <a:rPr lang="en-US" dirty="0" smtClean="0"/>
              <a:t>momentum as well as wavelength, de Broglie,</a:t>
            </a:r>
          </a:p>
          <a:p>
            <a:r>
              <a:rPr lang="en-US" dirty="0" smtClean="0"/>
              <a:t>from this analogy, gave the following relation</a:t>
            </a:r>
          </a:p>
          <a:p>
            <a:r>
              <a:rPr lang="en-US" dirty="0" smtClean="0"/>
              <a:t>between wavelength (l) and momentum (p) of</a:t>
            </a:r>
          </a:p>
          <a:p>
            <a:r>
              <a:rPr lang="en-US" dirty="0" smtClean="0"/>
              <a:t>a material particle.</a:t>
            </a:r>
          </a:p>
          <a:p>
            <a:endParaRPr lang="en-US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HEIGENBERG’S UNCERTAINTY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/>
              <a:t>It states that </a:t>
            </a:r>
            <a:r>
              <a:rPr lang="en-US" sz="4400" dirty="0" smtClean="0"/>
              <a:t>it is impossible to determine the exact position and momentum of electron simultaneously.</a:t>
            </a: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             </a:t>
            </a:r>
            <a:endParaRPr lang="en-US" sz="4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QUANTUM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determines the complete address (identity ) of an electron .</a:t>
            </a:r>
          </a:p>
          <a:p>
            <a:r>
              <a:rPr lang="en-US" dirty="0" smtClean="0"/>
              <a:t>Principle Quantum Number ,</a:t>
            </a:r>
          </a:p>
          <a:p>
            <a:r>
              <a:rPr lang="en-US" dirty="0" err="1" smtClean="0"/>
              <a:t>Azimuthal</a:t>
            </a:r>
            <a:r>
              <a:rPr lang="en-US" dirty="0" smtClean="0"/>
              <a:t> Quantum Number,</a:t>
            </a:r>
          </a:p>
          <a:p>
            <a:r>
              <a:rPr lang="en-US" dirty="0" smtClean="0"/>
              <a:t>Magnetic Quantum Number</a:t>
            </a:r>
          </a:p>
          <a:p>
            <a:r>
              <a:rPr lang="en-US" dirty="0" smtClean="0"/>
              <a:t>Spin Quantum Number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Shapes of Atomic </a:t>
            </a:r>
            <a:r>
              <a:rPr lang="en-US" dirty="0" err="1" smtClean="0"/>
              <a:t>Orbitals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‘s’ orbital is spherical,</a:t>
            </a:r>
          </a:p>
          <a:p>
            <a:r>
              <a:rPr lang="en-US" dirty="0" smtClean="0"/>
              <a:t>‘p’ orbital is dumb-bell shaped,</a:t>
            </a:r>
          </a:p>
          <a:p>
            <a:r>
              <a:rPr lang="en-US" dirty="0" smtClean="0"/>
              <a:t>‘d’ orbital is double dumb-bell shaped,</a:t>
            </a:r>
          </a:p>
          <a:p>
            <a:r>
              <a:rPr lang="en-US" dirty="0" smtClean="0"/>
              <a:t>‘f’ orbital is highly complex.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Pauli’s Exclusion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two electrons in an atom can have the same set of four quantum numbers .</a:t>
            </a:r>
          </a:p>
          <a:p>
            <a:r>
              <a:rPr lang="en-US" dirty="0" smtClean="0"/>
              <a:t>Only two electrons may exist in the same orbital and these electrons must have opposite spin.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Hund’s</a:t>
            </a:r>
            <a:r>
              <a:rPr lang="en-US" dirty="0" smtClean="0"/>
              <a:t> Rule of Maximum Multiplicity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Pairing of electrons in the </a:t>
            </a:r>
            <a:r>
              <a:rPr lang="en-US" dirty="0" err="1" smtClean="0"/>
              <a:t>orbitals</a:t>
            </a:r>
            <a:r>
              <a:rPr lang="en-US" dirty="0" smtClean="0"/>
              <a:t> belonging to the same </a:t>
            </a:r>
            <a:r>
              <a:rPr lang="en-US" dirty="0" err="1" smtClean="0"/>
              <a:t>subshell</a:t>
            </a:r>
            <a:r>
              <a:rPr lang="en-US" dirty="0" smtClean="0"/>
              <a:t> (</a:t>
            </a:r>
            <a:r>
              <a:rPr lang="en-US" dirty="0" err="1" smtClean="0"/>
              <a:t>p,d,f</a:t>
            </a:r>
            <a:r>
              <a:rPr lang="en-US" dirty="0" smtClean="0"/>
              <a:t>) does not take place until each orbital belonging to that </a:t>
            </a:r>
            <a:r>
              <a:rPr lang="en-US" dirty="0" err="1" smtClean="0"/>
              <a:t>subshell</a:t>
            </a:r>
            <a:r>
              <a:rPr lang="en-US" dirty="0" smtClean="0"/>
              <a:t> has got one electron each.</a:t>
            </a:r>
          </a:p>
          <a:p>
            <a:r>
              <a:rPr lang="en-US" dirty="0" smtClean="0"/>
              <a:t>Half- filled or fully- filled </a:t>
            </a:r>
            <a:r>
              <a:rPr lang="en-US" dirty="0" err="1" smtClean="0"/>
              <a:t>orbitals</a:t>
            </a:r>
            <a:r>
              <a:rPr lang="en-US" dirty="0" smtClean="0"/>
              <a:t> are more stable than the incompletely filled </a:t>
            </a:r>
            <a:r>
              <a:rPr lang="en-US" dirty="0" err="1" smtClean="0"/>
              <a:t>orbitals</a:t>
            </a:r>
            <a:r>
              <a:rPr lang="en-US" dirty="0" smtClean="0"/>
              <a:t>. Reason for this is its symmetry and exchange energy 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Aufbau</a:t>
            </a:r>
            <a:r>
              <a:rPr lang="en-US" dirty="0" smtClean="0"/>
              <a:t>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dirty="0" smtClean="0"/>
              <a:t>The lower the value of (</a:t>
            </a:r>
            <a:r>
              <a:rPr lang="en-US" dirty="0" err="1" smtClean="0"/>
              <a:t>n+l</a:t>
            </a:r>
            <a:r>
              <a:rPr lang="en-US" dirty="0" smtClean="0"/>
              <a:t>) for an orbital, the lower is its energy . 	If two </a:t>
            </a:r>
            <a:r>
              <a:rPr lang="en-US" dirty="0" err="1" smtClean="0"/>
              <a:t>orbitals</a:t>
            </a:r>
            <a:r>
              <a:rPr lang="en-US" dirty="0" smtClean="0"/>
              <a:t> have the same value of (</a:t>
            </a:r>
            <a:r>
              <a:rPr lang="en-US" dirty="0" err="1" smtClean="0"/>
              <a:t>n+l</a:t>
            </a:r>
            <a:r>
              <a:rPr lang="en-US" dirty="0" smtClean="0"/>
              <a:t>) , the orbital with lower value of n will have</a:t>
            </a:r>
          </a:p>
          <a:p>
            <a:pPr lvl="1">
              <a:buNone/>
            </a:pPr>
            <a:r>
              <a:rPr lang="en-US" dirty="0" smtClean="0"/>
              <a:t>the lower energy  and in the ground state of the </a:t>
            </a:r>
          </a:p>
          <a:p>
            <a:pPr lvl="1">
              <a:buNone/>
            </a:pPr>
            <a:r>
              <a:rPr lang="en-US" dirty="0" smtClean="0"/>
              <a:t>Atoms, the </a:t>
            </a:r>
            <a:r>
              <a:rPr lang="en-US" dirty="0" err="1" smtClean="0"/>
              <a:t>orbitals</a:t>
            </a:r>
            <a:r>
              <a:rPr lang="en-US" dirty="0" smtClean="0"/>
              <a:t> are filled in order of their increasing energies :</a:t>
            </a:r>
          </a:p>
          <a:p>
            <a:pPr lvl="1">
              <a:buNone/>
            </a:pPr>
            <a:r>
              <a:rPr lang="en-US" dirty="0" smtClean="0"/>
              <a:t>1s, 2s, 2p , 3s , 3p , 4s, 3d, 4p, 5s,4d, --</a:t>
            </a:r>
          </a:p>
          <a:p>
            <a:pPr lvl="1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DISCOVERY OF SUB – ATOMIC PARTICLES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CATHODE RAY EXPERIMENTS AND ITS FINDINGS,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CHARGE TO MASS RATIO OF ELECTRON-  THOMSON’S EXPERIMENT,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CHARGE ON THE ELECTRONS ON THE BASIS OF MILLIKAN’S </a:t>
            </a:r>
          </a:p>
          <a:p>
            <a:pPr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OIL DROP METHOD,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DISCOVERY OF PROTONS AND NEUTRONS</a:t>
            </a:r>
          </a:p>
          <a:p>
            <a:pPr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ATOMIC NUMBER AND MASS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INTRODUCTION - It is equal to the no. of protons   present in the nucleus of atoms.  It is also equal to the no. of electrons in an atom.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ISOTOPES AND ISOBARS -  The atoms with same atomic no. but different mass no. are known as isotopes, whereas the reverse is true for isobar.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RUTHERFORD’S MODEL AND ITS DRAWBACKS- 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Scattering experiment done with gold leaf with thickness 100 nm 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Bombarding with fast moving alpha – particles  and discovery of nucleus o atom.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Drawbacks – could not explain the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stabilioty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of an atom .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Wave nature of electron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.    Maxwell </a:t>
            </a:r>
            <a:r>
              <a:rPr lang="en-US" dirty="0"/>
              <a:t>suggested that when</a:t>
            </a:r>
          </a:p>
          <a:p>
            <a:pPr>
              <a:buNone/>
            </a:pPr>
            <a:r>
              <a:rPr lang="en-US" dirty="0" smtClean="0"/>
              <a:t>electrically </a:t>
            </a:r>
            <a:r>
              <a:rPr lang="en-US" dirty="0"/>
              <a:t>charged particle moves under</a:t>
            </a:r>
          </a:p>
          <a:p>
            <a:pPr>
              <a:buNone/>
            </a:pPr>
            <a:r>
              <a:rPr lang="en-US" dirty="0" smtClean="0"/>
              <a:t>acceleration</a:t>
            </a:r>
            <a:r>
              <a:rPr lang="en-US" dirty="0"/>
              <a:t>, alternating electrical and</a:t>
            </a:r>
          </a:p>
          <a:p>
            <a:pPr>
              <a:buNone/>
            </a:pPr>
            <a:r>
              <a:rPr lang="en-US" dirty="0"/>
              <a:t>magnetic fields are produced and</a:t>
            </a:r>
          </a:p>
          <a:p>
            <a:pPr>
              <a:buNone/>
            </a:pPr>
            <a:r>
              <a:rPr lang="en-US" dirty="0"/>
              <a:t>transmitted. These fields are transmitted in</a:t>
            </a:r>
          </a:p>
          <a:p>
            <a:pPr>
              <a:buNone/>
            </a:pPr>
            <a:r>
              <a:rPr lang="en-US" dirty="0"/>
              <a:t>the forms of waves called electromagnetic</a:t>
            </a:r>
          </a:p>
          <a:p>
            <a:pPr>
              <a:buNone/>
            </a:pPr>
            <a:r>
              <a:rPr lang="en-US" dirty="0"/>
              <a:t>waves or electromagnetic radiation.</a:t>
            </a:r>
            <a:endParaRPr lang="en-US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 nature of 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Light is the form of radiation known from</a:t>
            </a:r>
          </a:p>
          <a:p>
            <a:r>
              <a:rPr lang="en-US" dirty="0"/>
              <a:t>early days and speculation about its nature</a:t>
            </a:r>
          </a:p>
          <a:p>
            <a:r>
              <a:rPr lang="en-US" dirty="0"/>
              <a:t>dates back to remote ancient times. In earlier</a:t>
            </a:r>
          </a:p>
          <a:p>
            <a:r>
              <a:rPr lang="en-US" dirty="0"/>
              <a:t>days (Newton) light was supposed to be made</a:t>
            </a:r>
          </a:p>
          <a:p>
            <a:r>
              <a:rPr lang="en-US" dirty="0"/>
              <a:t>of particles (</a:t>
            </a:r>
            <a:r>
              <a:rPr lang="en-US" dirty="0" err="1"/>
              <a:t>corpuscules</a:t>
            </a:r>
            <a:r>
              <a:rPr lang="en-US" dirty="0"/>
              <a:t>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Particle nature of light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4000" dirty="0" smtClean="0"/>
              <a:t>(</a:t>
            </a:r>
            <a:r>
              <a:rPr lang="en-US" sz="4000" dirty="0" err="1" smtClean="0"/>
              <a:t>i</a:t>
            </a:r>
            <a:r>
              <a:rPr lang="en-US" sz="4000" dirty="0" smtClean="0"/>
              <a:t>) the nature of emission of radiation from</a:t>
            </a:r>
          </a:p>
          <a:p>
            <a:pPr>
              <a:buNone/>
            </a:pPr>
            <a:r>
              <a:rPr lang="en-US" sz="4000" dirty="0" smtClean="0"/>
              <a:t>hot bodies (black -body radiation)</a:t>
            </a:r>
          </a:p>
          <a:p>
            <a:pPr>
              <a:buNone/>
            </a:pPr>
            <a:r>
              <a:rPr lang="en-US" sz="4000" dirty="0" smtClean="0"/>
              <a:t>(ii) ejection of electrons from metal surface</a:t>
            </a:r>
          </a:p>
          <a:p>
            <a:pPr>
              <a:buNone/>
            </a:pPr>
            <a:r>
              <a:rPr lang="en-US" sz="4000" dirty="0" smtClean="0"/>
              <a:t>when radiation strikes it (photoelectric</a:t>
            </a:r>
          </a:p>
          <a:p>
            <a:pPr>
              <a:buNone/>
            </a:pPr>
            <a:r>
              <a:rPr lang="en-US" sz="4000" dirty="0" smtClean="0"/>
              <a:t>effect)</a:t>
            </a:r>
          </a:p>
          <a:p>
            <a:pPr>
              <a:buNone/>
            </a:pPr>
            <a:r>
              <a:rPr lang="en-US" sz="4000" dirty="0" smtClean="0"/>
              <a:t>(iii) variation of heat capacity of solids as a</a:t>
            </a:r>
          </a:p>
          <a:p>
            <a:pPr>
              <a:buNone/>
            </a:pPr>
            <a:r>
              <a:rPr lang="en-US" sz="4000" dirty="0" smtClean="0"/>
              <a:t>function of temperature</a:t>
            </a:r>
          </a:p>
          <a:p>
            <a:pPr>
              <a:buNone/>
            </a:pPr>
            <a:r>
              <a:rPr lang="en-US" sz="4000" dirty="0" smtClean="0"/>
              <a:t>(iv) line spectra of atoms with special</a:t>
            </a:r>
          </a:p>
          <a:p>
            <a:pPr>
              <a:buNone/>
            </a:pPr>
            <a:r>
              <a:rPr lang="en-US" sz="4000" dirty="0" smtClean="0"/>
              <a:t>reference to hydrogen.</a:t>
            </a:r>
          </a:p>
          <a:p>
            <a:pPr>
              <a:buNone/>
            </a:pP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 ELECTRIC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i="1" dirty="0" smtClean="0"/>
          </a:p>
          <a:p>
            <a:r>
              <a:rPr lang="en-US" dirty="0" smtClean="0"/>
              <a:t>In 1887, H. Hertz performed a very interesting</a:t>
            </a:r>
          </a:p>
          <a:p>
            <a:r>
              <a:rPr lang="en-US" dirty="0" smtClean="0"/>
              <a:t>experiment in which electrons (or electric</a:t>
            </a:r>
          </a:p>
          <a:p>
            <a:r>
              <a:rPr lang="en-US" dirty="0" smtClean="0"/>
              <a:t>current) were ejected when certain metals (for</a:t>
            </a:r>
          </a:p>
          <a:p>
            <a:r>
              <a:rPr lang="pt-BR" dirty="0" smtClean="0"/>
              <a:t>example potassium, rubidium, caesium etc.)</a:t>
            </a:r>
          </a:p>
          <a:p>
            <a:r>
              <a:rPr lang="en-US" dirty="0" smtClean="0"/>
              <a:t>were exposed to a beam of light as shown in</a:t>
            </a:r>
          </a:p>
          <a:p>
            <a:r>
              <a:rPr lang="en-US" dirty="0" smtClean="0"/>
              <a:t> </a:t>
            </a:r>
            <a:r>
              <a:rPr lang="en-US" dirty="0" smtClean="0"/>
              <a:t>The phenomenon is </a:t>
            </a:r>
            <a:r>
              <a:rPr lang="en-US" dirty="0" smtClean="0"/>
              <a:t>called Photo electric effect.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 BEHAVIOUR OF 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LIGHT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possesses both particle and wave-like</a:t>
            </a:r>
          </a:p>
          <a:p>
            <a:r>
              <a:rPr lang="en-US" dirty="0" smtClean="0"/>
              <a:t>properties, i.e., light has dual </a:t>
            </a:r>
            <a:r>
              <a:rPr lang="en-US" dirty="0" err="1" smtClean="0"/>
              <a:t>behaviour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Depending on the experiment, we find that</a:t>
            </a:r>
          </a:p>
          <a:p>
            <a:r>
              <a:rPr lang="en-US" dirty="0" smtClean="0"/>
              <a:t>light behaves either as a wave or as a stream</a:t>
            </a:r>
          </a:p>
          <a:p>
            <a:r>
              <a:rPr lang="en-US" dirty="0" smtClean="0"/>
              <a:t>of particles. Whenever radiation interacts with</a:t>
            </a:r>
          </a:p>
          <a:p>
            <a:r>
              <a:rPr lang="en-US" dirty="0" smtClean="0"/>
              <a:t>matter, it displays particle like properties in</a:t>
            </a:r>
          </a:p>
          <a:p>
            <a:r>
              <a:rPr lang="en-US" dirty="0" smtClean="0"/>
              <a:t>contrast to the wavelike properties</a:t>
            </a:r>
          </a:p>
          <a:p>
            <a:r>
              <a:rPr lang="en-US" dirty="0" smtClean="0"/>
              <a:t>(interference and diffraction), which </a:t>
            </a:r>
            <a:r>
              <a:rPr lang="en-US" dirty="0" smtClean="0"/>
              <a:t>it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HYDROGEN SPECTRUM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hydrogen spectrum consists</a:t>
            </a:r>
          </a:p>
          <a:p>
            <a:pPr>
              <a:buNone/>
            </a:pPr>
            <a:r>
              <a:rPr lang="en-US" dirty="0" smtClean="0"/>
              <a:t>of several series of </a:t>
            </a:r>
            <a:r>
              <a:rPr lang="en-US" i="1" dirty="0" smtClean="0"/>
              <a:t>lines named after their</a:t>
            </a:r>
          </a:p>
          <a:p>
            <a:pPr>
              <a:buNone/>
            </a:pPr>
            <a:r>
              <a:rPr lang="en-US" dirty="0" smtClean="0"/>
              <a:t>discoverers. </a:t>
            </a:r>
            <a:r>
              <a:rPr lang="en-US" dirty="0" err="1" smtClean="0"/>
              <a:t>Balmer</a:t>
            </a:r>
            <a:r>
              <a:rPr lang="en-US" dirty="0" smtClean="0"/>
              <a:t> showed in 1885 on the</a:t>
            </a:r>
          </a:p>
          <a:p>
            <a:pPr>
              <a:buNone/>
            </a:pPr>
            <a:r>
              <a:rPr lang="en-US" dirty="0" smtClean="0"/>
              <a:t>basis of experimental observations that if</a:t>
            </a:r>
          </a:p>
          <a:p>
            <a:pPr>
              <a:buNone/>
            </a:pPr>
            <a:r>
              <a:rPr lang="en-US" dirty="0" smtClean="0"/>
              <a:t>spectral lines are expressed in terms of</a:t>
            </a:r>
          </a:p>
          <a:p>
            <a:pPr>
              <a:buNone/>
            </a:pPr>
            <a:r>
              <a:rPr lang="en-US" dirty="0" err="1" smtClean="0"/>
              <a:t>wavenumber</a:t>
            </a:r>
            <a:r>
              <a:rPr lang="en-US" dirty="0" smtClean="0"/>
              <a:t> (n </a:t>
            </a:r>
            <a:r>
              <a:rPr lang="en-US" dirty="0" smtClean="0"/>
              <a:t>).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714</Words>
  <Application>Microsoft Office PowerPoint</Application>
  <PresentationFormat>On-screen Show (4:3)</PresentationFormat>
  <Paragraphs>99</Paragraphs>
  <Slides>20</Slides>
  <Notes>0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STRUCTURE OF ATOM</vt:lpstr>
      <vt:lpstr>DISCOVERY OF SUB – ATOMIC PARTICLES</vt:lpstr>
      <vt:lpstr>ATOMIC NUMBER AND MASS NUMBER</vt:lpstr>
      <vt:lpstr>Wave nature of electron</vt:lpstr>
      <vt:lpstr>Wave nature of light</vt:lpstr>
      <vt:lpstr>Particle nature of light</vt:lpstr>
      <vt:lpstr>PHOTO ELECTRIC EFFECT</vt:lpstr>
      <vt:lpstr>DUAL BEHAVIOUR OF LIGHT</vt:lpstr>
      <vt:lpstr>HYDROGEN SPECTRUM</vt:lpstr>
      <vt:lpstr>De Broglie equation</vt:lpstr>
      <vt:lpstr>HEIGENBERG’S UNCERTAINTY PRINCIPLE</vt:lpstr>
      <vt:lpstr>QUANTUM NUMBERS</vt:lpstr>
      <vt:lpstr>Shapes of Atomic Orbitals</vt:lpstr>
      <vt:lpstr> Pauli’s Exclusion Principle</vt:lpstr>
      <vt:lpstr>Hund’s Rule of Maximum Multiplicity</vt:lpstr>
      <vt:lpstr>Aufbau Principle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OF ATOM</dc:title>
  <dc:creator>ssg</dc:creator>
  <cp:lastModifiedBy>ssg</cp:lastModifiedBy>
  <cp:revision>38</cp:revision>
  <dcterms:created xsi:type="dcterms:W3CDTF">2020-04-17T13:22:09Z</dcterms:created>
  <dcterms:modified xsi:type="dcterms:W3CDTF">2020-04-17T16:52:22Z</dcterms:modified>
</cp:coreProperties>
</file>